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15"/>
  </p:notesMasterIdLst>
  <p:sldIdLst>
    <p:sldId id="356" r:id="rId5"/>
    <p:sldId id="351" r:id="rId6"/>
    <p:sldId id="257" r:id="rId7"/>
    <p:sldId id="350" r:id="rId8"/>
    <p:sldId id="284" r:id="rId9"/>
    <p:sldId id="354" r:id="rId10"/>
    <p:sldId id="285" r:id="rId11"/>
    <p:sldId id="358" r:id="rId12"/>
    <p:sldId id="359" r:id="rId13"/>
    <p:sldId id="3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1919"/>
    <a:srgbClr val="EDEFF7"/>
    <a:srgbClr val="D0D1D9"/>
    <a:srgbClr val="F6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4634" autoAdjust="0"/>
  </p:normalViewPr>
  <p:slideViewPr>
    <p:cSldViewPr snapToGrid="0">
      <p:cViewPr>
        <p:scale>
          <a:sx n="75" d="100"/>
          <a:sy n="75" d="100"/>
        </p:scale>
        <p:origin x="696" y="168"/>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12/20/2023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2</a:t>
            </a:fld>
            <a:endParaRPr lang="en-US" dirty="0"/>
          </a:p>
        </p:txBody>
      </p:sp>
    </p:spTree>
    <p:extLst>
      <p:ext uri="{BB962C8B-B14F-4D97-AF65-F5344CB8AC3E}">
        <p14:creationId xmlns:p14="http://schemas.microsoft.com/office/powerpoint/2010/main" val="102769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5</a:t>
            </a:fld>
            <a:endParaRPr lang="en-US" dirty="0"/>
          </a:p>
        </p:txBody>
      </p:sp>
    </p:spTree>
    <p:extLst>
      <p:ext uri="{BB962C8B-B14F-4D97-AF65-F5344CB8AC3E}">
        <p14:creationId xmlns:p14="http://schemas.microsoft.com/office/powerpoint/2010/main" val="229773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7</a:t>
            </a:fld>
            <a:endParaRPr lang="en-US" dirty="0"/>
          </a:p>
        </p:txBody>
      </p:sp>
    </p:spTree>
    <p:extLst>
      <p:ext uri="{BB962C8B-B14F-4D97-AF65-F5344CB8AC3E}">
        <p14:creationId xmlns:p14="http://schemas.microsoft.com/office/powerpoint/2010/main" val="289550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8</a:t>
            </a:fld>
            <a:endParaRPr lang="en-US" dirty="0"/>
          </a:p>
        </p:txBody>
      </p:sp>
    </p:spTree>
    <p:extLst>
      <p:ext uri="{BB962C8B-B14F-4D97-AF65-F5344CB8AC3E}">
        <p14:creationId xmlns:p14="http://schemas.microsoft.com/office/powerpoint/2010/main" val="334200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E557C-9E66-43F1-9F87-179A985BA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47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dirty="0"/>
              <a:t>Click to edit Master subtitle style</a:t>
            </a:r>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dirty="0"/>
              <a:t>Click icon to add picture</a:t>
            </a:r>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dirty="0"/>
              <a:t>Click icon to add picture</a:t>
            </a:r>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dirty="0"/>
              <a:t>Click icon to add picture</a:t>
            </a:r>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dirty="0"/>
              <a:t>Click icon to add picture</a:t>
            </a:r>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12/20/2023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12/20/2023</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12/20/2023</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ys.it/blog/vulnerability-assessment-vs-penetration/"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hyperlink" Target="https://www.publicdomainpictures.net/en/view-image.php?image=240095&amp;picture=creative" TargetMode="Externa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echnofaq.org/posts/2021/01/why-penetration-testing-is-the-go-to-protection-against-cyber-threat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fr/cible-dart-objectif-succ%C3%A8s-1414775/"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geekblast.com.br/2018/07/the-rock-se-torna-o-ator-mais-bem-pago.html" TargetMode="External"/><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hyperlink" Target="https://openclipart.org/detail/196038/patch" TargetMode="External"/><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hyperlink" Target="https://journalxtra.com/web-development/how-to-use-phpmyadmin-to-copy-a-database/"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locvtvs.blogspot.com/2011/04/un-clasico-nessus-scanner-de.html" TargetMode="External"/><Relationship Id="rId5" Type="http://schemas.openxmlformats.org/officeDocument/2006/relationships/image" Target="../media/image8.jpg"/><Relationship Id="rId4" Type="http://schemas.openxmlformats.org/officeDocument/2006/relationships/hyperlink" Target="https://www.pngall.com/database-pn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xmehulx.github.io/terminal/wireshark-basic-tutorial-using-ftp-session" TargetMode="External"/><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hackers4fun.com/buscando-vulnerabilidades-ness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634940"/>
            <a:ext cx="5179534" cy="3566160"/>
          </a:xfrm>
        </p:spPr>
        <p:txBody>
          <a:bodyPr anchor="b">
            <a:normAutofit/>
          </a:bodyPr>
          <a:lstStyle/>
          <a:p>
            <a:r>
              <a:rPr lang="en-US" sz="6000" dirty="0"/>
              <a:t>SQL(</a:t>
            </a:r>
            <a:r>
              <a:rPr lang="en-US" sz="6000" cap="none" dirty="0" err="1"/>
              <a:t>i</a:t>
            </a:r>
            <a:r>
              <a:rPr lang="en-US" sz="6000" dirty="0"/>
              <a:t>)</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097280" y="4265108"/>
            <a:ext cx="5862320" cy="1671380"/>
          </a:xfrm>
        </p:spPr>
        <p:txBody>
          <a:bodyPr>
            <a:normAutofit/>
          </a:bodyPr>
          <a:lstStyle/>
          <a:p>
            <a:r>
              <a:rPr lang="en-US" sz="1400" dirty="0">
                <a:cs typeface="Arial" panose="020B0604020202020204" pitchFamily="34" charset="0"/>
              </a:rPr>
              <a:t> </a:t>
            </a:r>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745" r="26745"/>
          <a:stretch/>
        </p:blipFill>
        <p:spPr>
          <a:xfrm>
            <a:off x="7083954" y="634940"/>
            <a:ext cx="4470956" cy="5588696"/>
          </a:xfrm>
          <a:prstGeom prst="rect">
            <a:avLst/>
          </a:prstGeom>
        </p:spPr>
      </p:pic>
      <p:sp>
        <p:nvSpPr>
          <p:cNvPr id="2" name="TextBox 1">
            <a:extLst>
              <a:ext uri="{FF2B5EF4-FFF2-40B4-BE49-F238E27FC236}">
                <a16:creationId xmlns:a16="http://schemas.microsoft.com/office/drawing/2014/main" id="{567DA4BC-1BAB-33EF-659F-40305B1C71B0}"/>
              </a:ext>
            </a:extLst>
          </p:cNvPr>
          <p:cNvSpPr txBox="1"/>
          <p:nvPr/>
        </p:nvSpPr>
        <p:spPr>
          <a:xfrm>
            <a:off x="1097280" y="4265108"/>
            <a:ext cx="5270974" cy="1323439"/>
          </a:xfrm>
          <a:prstGeom prst="rect">
            <a:avLst/>
          </a:prstGeom>
          <a:noFill/>
        </p:spPr>
        <p:txBody>
          <a:bodyPr wrap="square" rtlCol="0">
            <a:spAutoFit/>
          </a:bodyPr>
          <a:lstStyle/>
          <a:p>
            <a:r>
              <a:rPr lang="en-US" sz="1600" dirty="0"/>
              <a:t>Presented by:</a:t>
            </a:r>
          </a:p>
          <a:p>
            <a:pPr marL="285750" indent="-285750">
              <a:buFont typeface="Arial" panose="020B0604020202020204" pitchFamily="34" charset="0"/>
              <a:buChar char="•"/>
            </a:pPr>
            <a:r>
              <a:rPr lang="en-US" sz="1600" dirty="0"/>
              <a:t>Abdullah </a:t>
            </a:r>
            <a:r>
              <a:rPr lang="en-US" sz="1600" dirty="0" err="1"/>
              <a:t>Tarar</a:t>
            </a:r>
            <a:r>
              <a:rPr lang="en-US" sz="1600" dirty="0"/>
              <a:t> </a:t>
            </a:r>
          </a:p>
          <a:p>
            <a:pPr marL="285750" indent="-285750">
              <a:buFont typeface="Arial" panose="020B0604020202020204" pitchFamily="34" charset="0"/>
              <a:buChar char="•"/>
            </a:pPr>
            <a:r>
              <a:rPr lang="en-US" sz="1600" dirty="0"/>
              <a:t>Ali </a:t>
            </a:r>
            <a:r>
              <a:rPr lang="en-US" sz="1600" dirty="0" err="1"/>
              <a:t>Oun</a:t>
            </a:r>
            <a:endParaRPr lang="en-US" sz="1600" dirty="0"/>
          </a:p>
          <a:p>
            <a:pPr marL="285750" indent="-285750">
              <a:buFont typeface="Arial" panose="020B0604020202020204" pitchFamily="34" charset="0"/>
              <a:buChar char="•"/>
            </a:pPr>
            <a:r>
              <a:rPr lang="en-US" sz="1600" dirty="0"/>
              <a:t>Saad Ali</a:t>
            </a:r>
          </a:p>
          <a:p>
            <a:pPr marL="285750" indent="-285750">
              <a:buFont typeface="Arial" panose="020B0604020202020204" pitchFamily="34" charset="0"/>
              <a:buChar char="•"/>
            </a:pPr>
            <a:r>
              <a:rPr lang="en-US" sz="1600" dirty="0"/>
              <a:t>Saad Hanif</a:t>
            </a:r>
          </a:p>
        </p:txBody>
      </p:sp>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0EB8F13-7357-4D3B-B94D-2D33E2BF192E}"/>
              </a:ext>
            </a:extLst>
          </p:cNvPr>
          <p:cNvPicPr>
            <a:picLocks noGrp="1" noChangeAspect="1"/>
          </p:cNvPicPr>
          <p:nvPr>
            <p:ph type="pic" idx="1"/>
          </p:nvPr>
        </p:nvPicPr>
        <p:blipFill>
          <a:blip r:embed="rId4">
            <a:extLst>
              <a:ext uri="{837473B0-CC2E-450A-ABE3-18F120FF3D39}">
                <a1611:picAttrSrcUrl xmlns:a1611="http://schemas.microsoft.com/office/drawing/2016/11/main" r:id="rId5"/>
              </a:ext>
            </a:extLst>
          </a:blip>
          <a:srcRect t="30156" b="30156"/>
          <a:stretch/>
        </p:blipFill>
        <p:spPr>
          <a:xfrm>
            <a:off x="635000" y="621411"/>
            <a:ext cx="10935969" cy="3298233"/>
          </a:xfrm>
        </p:spPr>
      </p:pic>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en-US" dirty="0"/>
              <a:t>Conclusion</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a:xfrm>
            <a:off x="1097660" y="5203556"/>
            <a:ext cx="10113264" cy="743682"/>
          </a:xfrm>
        </p:spPr>
        <p:txBody>
          <a:bodyPr>
            <a:normAutofit/>
          </a:bodyPr>
          <a:lstStyle/>
          <a:p>
            <a:pPr>
              <a:lnSpc>
                <a:spcPts val="2000"/>
              </a:lnSpc>
            </a:pPr>
            <a:r>
              <a:rPr lang="en-US" sz="1600" dirty="0"/>
              <a:t>In conclusion, SQL Injection is a prevalent and dangerous vulnerability. Understanding the risks, exploitation techniques, and preventive measures is crucial. Regularly update and patch systems to protect against evolving threats.</a:t>
            </a:r>
          </a:p>
        </p:txBody>
      </p:sp>
      <p:pic>
        <p:nvPicPr>
          <p:cNvPr id="4" name="istockphoto-1093418680-640_adpp_is">
            <a:hlinkClick r:id="" action="ppaction://media"/>
            <a:extLst>
              <a:ext uri="{FF2B5EF4-FFF2-40B4-BE49-F238E27FC236}">
                <a16:creationId xmlns:a16="http://schemas.microsoft.com/office/drawing/2014/main" id="{18689255-2B0D-05A5-9304-AD8A67C074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764" r="13671" b="61142"/>
          <a:stretch>
            <a:fillRect/>
          </a:stretch>
        </p:blipFill>
        <p:spPr>
          <a:xfrm>
            <a:off x="635000" y="621411"/>
            <a:ext cx="10949938" cy="3298233"/>
          </a:xfrm>
          <a:prstGeom prst="rect">
            <a:avLst/>
          </a:prstGeom>
        </p:spPr>
      </p:pic>
    </p:spTree>
    <p:extLst>
      <p:ext uri="{BB962C8B-B14F-4D97-AF65-F5344CB8AC3E}">
        <p14:creationId xmlns:p14="http://schemas.microsoft.com/office/powerpoint/2010/main" val="38350826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2158999" y="2232175"/>
            <a:ext cx="8099425" cy="3760891"/>
          </a:xfrm>
        </p:spPr>
        <p:txBody>
          <a:bodyPr>
            <a:normAutofit/>
          </a:bodyPr>
          <a:lstStyle/>
          <a:p>
            <a:pPr>
              <a:lnSpc>
                <a:spcPts val="2000"/>
              </a:lnSpc>
            </a:pPr>
            <a:r>
              <a:rPr lang="en-US" sz="1600" dirty="0"/>
              <a:t>SQL injection (SQLi) is a web security vulnerability that allows an attacker to interfere with the queries that an application makes to its database. This can allow an attacker to view data that they are not normally able to retrieve. This might include data that belongs to other users, or any other data that the application can access. In many cases, an attacker can modify or delete this data, causing persistent changes to the application's content or behavior.</a:t>
            </a:r>
          </a:p>
        </p:txBody>
      </p:sp>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963930" y="942871"/>
            <a:ext cx="10058400" cy="1289304"/>
          </a:xfrm>
        </p:spPr>
        <p:txBody>
          <a:bodyPr/>
          <a:lstStyle/>
          <a:p>
            <a:pPr algn="ctr"/>
            <a:r>
              <a:rPr lang="en-US" dirty="0"/>
              <a:t>Introduction</a:t>
            </a:r>
          </a:p>
        </p:txBody>
      </p:sp>
      <p:pic>
        <p:nvPicPr>
          <p:cNvPr id="10" name="Picture 9">
            <a:extLst>
              <a:ext uri="{FF2B5EF4-FFF2-40B4-BE49-F238E27FC236}">
                <a16:creationId xmlns:a16="http://schemas.microsoft.com/office/drawing/2014/main" id="{7F5896A7-17F5-420B-D0EF-A7CD452B3DD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1" t="37375" r="417" b="33523"/>
          <a:stretch/>
        </p:blipFill>
        <p:spPr>
          <a:xfrm>
            <a:off x="628510" y="4135755"/>
            <a:ext cx="10946333" cy="2096039"/>
          </a:xfrm>
          <a:prstGeom prst="rect">
            <a:avLst/>
          </a:prstGeom>
        </p:spPr>
      </p:pic>
    </p:spTree>
    <p:extLst>
      <p:ext uri="{BB962C8B-B14F-4D97-AF65-F5344CB8AC3E}">
        <p14:creationId xmlns:p14="http://schemas.microsoft.com/office/powerpoint/2010/main" val="2323782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677D8-6A60-6C5A-F3EC-0EAF60082628}"/>
              </a:ext>
            </a:extLst>
          </p:cNvPr>
          <p:cNvPicPr>
            <a:picLocks noChangeAspect="1"/>
          </p:cNvPicPr>
          <p:nvPr/>
        </p:nvPicPr>
        <p:blipFill>
          <a:blip r:embed="rId2">
            <a:alphaModFix/>
            <a:extLst>
              <a:ext uri="{837473B0-CC2E-450A-ABE3-18F120FF3D39}">
                <a1611:picAttrSrcUrl xmlns:a1611="http://schemas.microsoft.com/office/drawing/2016/11/main" r:id="rId3"/>
              </a:ext>
            </a:extLst>
          </a:blip>
          <a:stretch>
            <a:fillRect/>
          </a:stretch>
        </p:blipFill>
        <p:spPr>
          <a:xfrm>
            <a:off x="1519413" y="1882386"/>
            <a:ext cx="3093227" cy="3093227"/>
          </a:xfrm>
          <a:prstGeom prst="rect">
            <a:avLst/>
          </a:prstGeom>
        </p:spPr>
      </p:pic>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5575829" y="1108833"/>
            <a:ext cx="4886854" cy="587584"/>
          </a:xfrm>
        </p:spPr>
        <p:txBody>
          <a:bodyPr>
            <a:normAutofit/>
          </a:bodyPr>
          <a:lstStyle/>
          <a:p>
            <a:r>
              <a:rPr lang="en-US" dirty="0">
                <a:solidFill>
                  <a:schemeClr val="tx1"/>
                </a:solidFill>
              </a:rPr>
              <a:t>HOW IT ARRIVES</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a:xfrm>
            <a:off x="5575829" y="931977"/>
            <a:ext cx="5777971" cy="5590250"/>
          </a:xfrm>
        </p:spPr>
        <p:txBody>
          <a:bodyPr/>
          <a:lstStyle/>
          <a:p>
            <a:pPr marL="285750" indent="-285750">
              <a:lnSpc>
                <a:spcPts val="2000"/>
              </a:lnSpc>
              <a:buFont typeface="Arial" panose="020B0604020202020204" pitchFamily="34" charset="0"/>
              <a:buChar char="•"/>
            </a:pPr>
            <a:r>
              <a:rPr lang="en-US" dirty="0"/>
              <a:t>SQL Injection vulnerabilities arise due to inadequate input validation and poor coding practices in web applications.</a:t>
            </a:r>
          </a:p>
          <a:p>
            <a:pPr marL="285750" indent="-285750">
              <a:lnSpc>
                <a:spcPts val="2000"/>
              </a:lnSpc>
              <a:buFont typeface="Arial" panose="020B0604020202020204" pitchFamily="34" charset="0"/>
              <a:buChar char="•"/>
            </a:pPr>
            <a:r>
              <a:rPr lang="en-US" dirty="0"/>
              <a:t>Web applications often take user input, such as form data, as part of their functionality. If this input is not properly validated or sanitized, it can be manipulated by attackers</a:t>
            </a:r>
          </a:p>
          <a:p>
            <a:pPr marL="285750" indent="-285750">
              <a:lnSpc>
                <a:spcPts val="2000"/>
              </a:lnSpc>
              <a:buFont typeface="Arial" panose="020B0604020202020204" pitchFamily="34" charset="0"/>
              <a:buChar char="•"/>
            </a:pPr>
            <a:r>
              <a:rPr lang="en-US" dirty="0"/>
              <a:t>Error messages generated by the database system, if not handled properly, can reveal information about the structure of the database. Attackers may use this information to refine their injection attacks.</a:t>
            </a:r>
          </a:p>
        </p:txBody>
      </p:sp>
    </p:spTree>
    <p:extLst>
      <p:ext uri="{BB962C8B-B14F-4D97-AF65-F5344CB8AC3E}">
        <p14:creationId xmlns:p14="http://schemas.microsoft.com/office/powerpoint/2010/main" val="227689873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a:xfrm>
            <a:off x="1168400" y="1306407"/>
            <a:ext cx="5095240" cy="1253913"/>
          </a:xfrm>
        </p:spPr>
        <p:txBody>
          <a:bodyPr/>
          <a:lstStyle/>
          <a:p>
            <a:pPr algn="ctr">
              <a:tabLst>
                <a:tab pos="3308350" algn="l"/>
              </a:tabLst>
            </a:pPr>
            <a:r>
              <a:rPr lang="en-US" sz="2800" dirty="0">
                <a:solidFill>
                  <a:schemeClr val="tx1">
                    <a:lumMod val="85000"/>
                    <a:lumOff val="15000"/>
                  </a:schemeClr>
                </a:solidFill>
              </a:rPr>
              <a:t>Exploitation </a:t>
            </a:r>
            <a:r>
              <a:rPr lang="en-US" sz="2800" dirty="0" err="1">
                <a:solidFill>
                  <a:schemeClr val="tx1">
                    <a:lumMod val="85000"/>
                    <a:lumOff val="15000"/>
                  </a:schemeClr>
                </a:solidFill>
              </a:rPr>
              <a:t>sql</a:t>
            </a:r>
            <a:r>
              <a:rPr lang="en-US" sz="2800" dirty="0">
                <a:solidFill>
                  <a:schemeClr val="tx1">
                    <a:lumMod val="85000"/>
                    <a:lumOff val="15000"/>
                  </a:schemeClr>
                </a:solidFill>
              </a:rPr>
              <a:t> Injection</a:t>
            </a:r>
            <a:br>
              <a:rPr lang="en-US" sz="2800" dirty="0">
                <a:solidFill>
                  <a:schemeClr val="tx1">
                    <a:lumMod val="85000"/>
                    <a:lumOff val="15000"/>
                  </a:schemeClr>
                </a:solidFill>
              </a:rPr>
            </a:br>
            <a:endParaRPr lang="en-US" sz="2800" dirty="0">
              <a:solidFill>
                <a:schemeClr val="tx1">
                  <a:lumMod val="85000"/>
                  <a:lumOff val="15000"/>
                </a:schemeClr>
              </a:solidFill>
            </a:endParaRPr>
          </a:p>
        </p:txBody>
      </p:sp>
      <p:sp>
        <p:nvSpPr>
          <p:cNvPr id="6" name="TextBox 5">
            <a:extLst>
              <a:ext uri="{FF2B5EF4-FFF2-40B4-BE49-F238E27FC236}">
                <a16:creationId xmlns:a16="http://schemas.microsoft.com/office/drawing/2014/main" id="{D5BFA824-086D-DB39-7A15-402798EB48ED}"/>
              </a:ext>
            </a:extLst>
          </p:cNvPr>
          <p:cNvSpPr txBox="1"/>
          <p:nvPr/>
        </p:nvSpPr>
        <p:spPr>
          <a:xfrm>
            <a:off x="1373674" y="2766031"/>
            <a:ext cx="5095240" cy="923330"/>
          </a:xfrm>
          <a:prstGeom prst="rect">
            <a:avLst/>
          </a:prstGeom>
          <a:noFill/>
        </p:spPr>
        <p:txBody>
          <a:bodyPr wrap="square">
            <a:spAutoFit/>
          </a:bodyPr>
          <a:lstStyle/>
          <a:p>
            <a:pPr marL="742950" lvl="1" indent="-285750">
              <a:buFont typeface="Arial" panose="020B0604020202020204" pitchFamily="34" charset="0"/>
              <a:buChar char="•"/>
            </a:pPr>
            <a:r>
              <a:rPr lang="en-US" dirty="0"/>
              <a:t>Methodology: Attackers inject malicious SQL code to manipulate database queries.</a:t>
            </a:r>
          </a:p>
        </p:txBody>
      </p:sp>
      <p:sp>
        <p:nvSpPr>
          <p:cNvPr id="7" name="TextBox 6">
            <a:extLst>
              <a:ext uri="{FF2B5EF4-FFF2-40B4-BE49-F238E27FC236}">
                <a16:creationId xmlns:a16="http://schemas.microsoft.com/office/drawing/2014/main" id="{4CEB42ED-A494-6892-9666-F56E350B88C1}"/>
              </a:ext>
            </a:extLst>
          </p:cNvPr>
          <p:cNvSpPr txBox="1"/>
          <p:nvPr/>
        </p:nvSpPr>
        <p:spPr>
          <a:xfrm>
            <a:off x="1373674" y="4192020"/>
            <a:ext cx="4958546" cy="923330"/>
          </a:xfrm>
          <a:prstGeom prst="rect">
            <a:avLst/>
          </a:prstGeom>
          <a:noFill/>
        </p:spPr>
        <p:txBody>
          <a:bodyPr wrap="square">
            <a:spAutoFit/>
          </a:bodyPr>
          <a:lstStyle/>
          <a:p>
            <a:pPr marL="742950" lvl="1" indent="-285750">
              <a:buFont typeface="Arial" panose="020B0604020202020204" pitchFamily="34" charset="0"/>
              <a:buChar char="•"/>
            </a:pPr>
            <a:r>
              <a:rPr lang="en-US" dirty="0"/>
              <a:t>Goal: Bypass authentication, extract sensitive information, or modify/delete data.</a:t>
            </a:r>
          </a:p>
        </p:txBody>
      </p:sp>
      <p:pic>
        <p:nvPicPr>
          <p:cNvPr id="15" name="Picture 14">
            <a:extLst>
              <a:ext uri="{FF2B5EF4-FFF2-40B4-BE49-F238E27FC236}">
                <a16:creationId xmlns:a16="http://schemas.microsoft.com/office/drawing/2014/main" id="{FB05561B-81E8-2429-7EA7-A937E56B488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712" t="132" r="12204" b="-132"/>
          <a:stretch/>
        </p:blipFill>
        <p:spPr>
          <a:xfrm>
            <a:off x="7065168" y="635022"/>
            <a:ext cx="4490702" cy="5613378"/>
          </a:xfrm>
          <a:prstGeom prst="rect">
            <a:avLst/>
          </a:prstGeom>
        </p:spPr>
      </p:pic>
    </p:spTree>
    <p:extLst>
      <p:ext uri="{BB962C8B-B14F-4D97-AF65-F5344CB8AC3E}">
        <p14:creationId xmlns:p14="http://schemas.microsoft.com/office/powerpoint/2010/main" val="971976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990600" y="942870"/>
            <a:ext cx="4669420" cy="1292750"/>
          </a:xfrm>
        </p:spPr>
        <p:txBody>
          <a:bodyPr/>
          <a:lstStyle/>
          <a:p>
            <a:r>
              <a:rPr lang="en-US" dirty="0"/>
              <a:t>Exploitation techniques</a:t>
            </a:r>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p:txBody>
          <a:bodyPr>
            <a:normAutofit/>
          </a:bodyPr>
          <a:lstStyle/>
          <a:p>
            <a:pPr marL="342900" indent="-342900">
              <a:lnSpc>
                <a:spcPts val="2000"/>
              </a:lnSpc>
              <a:buFont typeface="+mj-lt"/>
              <a:buAutoNum type="arabicPeriod"/>
            </a:pPr>
            <a:r>
              <a:rPr lang="en-US" dirty="0"/>
              <a:t>Union-based SQLi:.</a:t>
            </a:r>
          </a:p>
          <a:p>
            <a:pPr marL="486918" lvl="1" indent="-285750">
              <a:lnSpc>
                <a:spcPts val="2000"/>
              </a:lnSpc>
              <a:buFont typeface="Arial" panose="020B0604020202020204" pitchFamily="34" charset="0"/>
              <a:buChar char="•"/>
            </a:pPr>
            <a:r>
              <a:rPr lang="en-US" dirty="0"/>
              <a:t>Combining results from two different queries.</a:t>
            </a:r>
          </a:p>
          <a:p>
            <a:pPr marL="342900" indent="-342900">
              <a:lnSpc>
                <a:spcPts val="2000"/>
              </a:lnSpc>
              <a:buFont typeface="+mj-lt"/>
              <a:buAutoNum type="arabicPeriod"/>
            </a:pPr>
            <a:r>
              <a:rPr lang="en-US" dirty="0"/>
              <a:t>Error-based SQLi:</a:t>
            </a:r>
          </a:p>
          <a:p>
            <a:pPr marL="486918" lvl="1" indent="-285750">
              <a:lnSpc>
                <a:spcPts val="2000"/>
              </a:lnSpc>
              <a:buFont typeface="Arial" panose="020B0604020202020204" pitchFamily="34" charset="0"/>
              <a:buChar char="•"/>
            </a:pPr>
            <a:r>
              <a:rPr lang="en-US" dirty="0"/>
              <a:t>Exploiting error messages to gather information.</a:t>
            </a:r>
          </a:p>
          <a:p>
            <a:pPr marL="342900" indent="-342900">
              <a:lnSpc>
                <a:spcPts val="2000"/>
              </a:lnSpc>
              <a:buFont typeface="+mj-lt"/>
              <a:buAutoNum type="arabicPeriod"/>
            </a:pPr>
            <a:r>
              <a:rPr lang="en-US" dirty="0"/>
              <a:t>Time-based Blind SQLi:</a:t>
            </a:r>
          </a:p>
          <a:p>
            <a:pPr marL="486918" lvl="1" indent="-285750">
              <a:lnSpc>
                <a:spcPts val="2000"/>
              </a:lnSpc>
              <a:buFont typeface="Arial" panose="020B0604020202020204" pitchFamily="34" charset="0"/>
              <a:buChar char="•"/>
            </a:pPr>
            <a:r>
              <a:rPr lang="en-US" dirty="0"/>
              <a:t>Delaying the response to infer the truth.</a:t>
            </a:r>
          </a:p>
        </p:txBody>
      </p:sp>
      <p:sp>
        <p:nvSpPr>
          <p:cNvPr id="3" name="Picture Placeholder 2">
            <a:extLst>
              <a:ext uri="{FF2B5EF4-FFF2-40B4-BE49-F238E27FC236}">
                <a16:creationId xmlns:a16="http://schemas.microsoft.com/office/drawing/2014/main" id="{55A58ED4-7F0C-6D58-62B7-8240D0B297EA}"/>
              </a:ext>
            </a:extLst>
          </p:cNvPr>
          <p:cNvSpPr>
            <a:spLocks noGrp="1"/>
          </p:cNvSpPr>
          <p:nvPr>
            <p:ph type="pic" sz="quarter" idx="13"/>
          </p:nvPr>
        </p:nvSpPr>
        <p:spPr/>
      </p:sp>
      <p:pic>
        <p:nvPicPr>
          <p:cNvPr id="2" name="Indepth Sqlmap Tutorial in Hindi _ SQL injection with sqlmap _ How to use sqlmap.">
            <a:hlinkClick r:id="" action="ppaction://media"/>
            <a:extLst>
              <a:ext uri="{FF2B5EF4-FFF2-40B4-BE49-F238E27FC236}">
                <a16:creationId xmlns:a16="http://schemas.microsoft.com/office/drawing/2014/main" id="{B83D9277-58B2-DE22-8EBD-14F2492EFF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37685"/>
          <a:stretch>
            <a:fillRect/>
          </a:stretch>
        </p:blipFill>
        <p:spPr>
          <a:xfrm>
            <a:off x="5924550" y="632950"/>
            <a:ext cx="5632450" cy="5591175"/>
          </a:xfrm>
          <a:prstGeom prst="rect">
            <a:avLst/>
          </a:prstGeom>
        </p:spPr>
      </p:pic>
    </p:spTree>
    <p:extLst>
      <p:ext uri="{BB962C8B-B14F-4D97-AF65-F5344CB8AC3E}">
        <p14:creationId xmlns:p14="http://schemas.microsoft.com/office/powerpoint/2010/main" val="1255359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t>HOW TO PATCH </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2329919"/>
            <a:ext cx="5711810" cy="4023360"/>
          </a:xfrm>
        </p:spPr>
        <p:txBody>
          <a:bodyPr/>
          <a:lstStyle/>
          <a:p>
            <a:pPr marL="285750" indent="-285750">
              <a:buFont typeface="Arial" panose="020B0604020202020204" pitchFamily="34" charset="0"/>
              <a:buChar char="•"/>
            </a:pPr>
            <a:r>
              <a:rPr lang="en-US" dirty="0"/>
              <a:t>Input</a:t>
            </a:r>
            <a:r>
              <a:rPr lang="en-US" b="1" dirty="0"/>
              <a:t> </a:t>
            </a:r>
            <a:r>
              <a:rPr lang="en-US" dirty="0"/>
              <a:t>Validation: Validate and sanitize user inputs before incorporating them into SQL queries. </a:t>
            </a:r>
          </a:p>
          <a:p>
            <a:pPr marL="285750" indent="-285750">
              <a:buFont typeface="Arial" panose="020B0604020202020204" pitchFamily="34" charset="0"/>
              <a:buChar char="•"/>
            </a:pPr>
            <a:r>
              <a:rPr lang="en-US" dirty="0"/>
              <a:t>Parameterized Statements: Use parameterized queries to separate SQL code from user input. </a:t>
            </a:r>
          </a:p>
          <a:p>
            <a:pPr marL="285750" indent="-285750">
              <a:buFont typeface="Arial" panose="020B0604020202020204" pitchFamily="34" charset="0"/>
              <a:buChar char="•"/>
            </a:pPr>
            <a:r>
              <a:rPr lang="en-US" dirty="0"/>
              <a:t>Least Privilege Principle: Limit database user privileges to minimize potential damage.</a:t>
            </a:r>
          </a:p>
          <a:p>
            <a:pPr marL="285750" indent="-285750">
              <a:buFont typeface="Arial" panose="020B0604020202020204" pitchFamily="34" charset="0"/>
              <a:buChar char="•"/>
            </a:pPr>
            <a:r>
              <a:rPr lang="en-US" dirty="0"/>
              <a:t>Web Application Firewalls (WAF): Implement WAFs to detect and block SQL Injection attempts. </a:t>
            </a:r>
          </a:p>
        </p:txBody>
      </p:sp>
      <p:pic>
        <p:nvPicPr>
          <p:cNvPr id="12" name="Content Placeholder 11">
            <a:extLst>
              <a:ext uri="{FF2B5EF4-FFF2-40B4-BE49-F238E27FC236}">
                <a16:creationId xmlns:a16="http://schemas.microsoft.com/office/drawing/2014/main" id="{D706CB74-85AE-44CE-A585-CEC5BBAAF4B7}"/>
              </a:ext>
            </a:extLst>
          </p:cNvPr>
          <p:cNvPicPr>
            <a:picLocks noGrp="1" noChangeAspect="1"/>
          </p:cNvPicPr>
          <p:nvPr>
            <p:ph sz="half" idx="14"/>
          </p:nvPr>
        </p:nvPicPr>
        <p:blipFill rotWithShape="1">
          <a:blip r:embed="rId2">
            <a:extLst>
              <a:ext uri="{837473B0-CC2E-450A-ABE3-18F120FF3D39}">
                <a1611:picAttrSrcUrl xmlns:a1611="http://schemas.microsoft.com/office/drawing/2016/11/main" r:id="rId3"/>
              </a:ext>
            </a:extLst>
          </a:blip>
          <a:srcRect l="-19469" t="-9788" r="-18690" b="-9828"/>
          <a:stretch/>
        </p:blipFill>
        <p:spPr>
          <a:xfrm>
            <a:off x="636860" y="630106"/>
            <a:ext cx="4398055" cy="5599664"/>
          </a:xfrm>
          <a:prstGeom prst="rect">
            <a:avLst/>
          </a:prstGeom>
        </p:spPr>
      </p:pic>
    </p:spTree>
    <p:extLst>
      <p:ext uri="{BB962C8B-B14F-4D97-AF65-F5344CB8AC3E}">
        <p14:creationId xmlns:p14="http://schemas.microsoft.com/office/powerpoint/2010/main" val="295168851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9163B70-15A1-4252-A29A-1D54315B746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1239600" y="2163331"/>
            <a:ext cx="2634770" cy="2919413"/>
          </a:xfrm>
        </p:spPr>
      </p:pic>
      <p:pic>
        <p:nvPicPr>
          <p:cNvPr id="4" name="Picture Placeholder 3">
            <a:extLst>
              <a:ext uri="{FF2B5EF4-FFF2-40B4-BE49-F238E27FC236}">
                <a16:creationId xmlns:a16="http://schemas.microsoft.com/office/drawing/2014/main" id="{C487E9DB-353B-EE34-E9C8-8CAB79B09D6A}"/>
              </a:ext>
            </a:extLst>
          </p:cNvPr>
          <p:cNvPicPr>
            <a:picLocks noGrp="1" noChangeAspect="1"/>
          </p:cNvPicPr>
          <p:nvPr>
            <p:ph type="pic" sz="quarter" idx="14"/>
          </p:nvPr>
        </p:nvPicPr>
        <p:blipFill rotWithShape="1">
          <a:blip r:embed="rId5">
            <a:extLst>
              <a:ext uri="{837473B0-CC2E-450A-ABE3-18F120FF3D39}">
                <a1611:picAttrSrcUrl xmlns:a1611="http://schemas.microsoft.com/office/drawing/2016/11/main" r:id="rId6"/>
              </a:ext>
            </a:extLst>
          </a:blip>
          <a:srcRect l="12534" r="20016"/>
          <a:stretch/>
        </p:blipFill>
        <p:spPr>
          <a:xfrm>
            <a:off x="4659186" y="2163331"/>
            <a:ext cx="2919413" cy="2919413"/>
          </a:xfrm>
        </p:spPr>
      </p:pic>
      <p:pic>
        <p:nvPicPr>
          <p:cNvPr id="8" name="Picture Placeholder 7">
            <a:extLst>
              <a:ext uri="{FF2B5EF4-FFF2-40B4-BE49-F238E27FC236}">
                <a16:creationId xmlns:a16="http://schemas.microsoft.com/office/drawing/2014/main" id="{C0F4C471-55B1-1BAF-D5AA-969DC1C3DFD3}"/>
              </a:ext>
            </a:extLst>
          </p:cNvPr>
          <p:cNvPicPr>
            <a:picLocks noGrp="1" noChangeAspect="1"/>
          </p:cNvPicPr>
          <p:nvPr>
            <p:ph type="pic" sz="quarter" idx="15"/>
          </p:nvPr>
        </p:nvPicPr>
        <p:blipFill>
          <a:blip r:embed="rId7">
            <a:extLst>
              <a:ext uri="{837473B0-CC2E-450A-ABE3-18F120FF3D39}">
                <a1611:picAttrSrcUrl xmlns:a1611="http://schemas.microsoft.com/office/drawing/2016/11/main" r:id="rId8"/>
              </a:ext>
            </a:extLst>
          </a:blip>
          <a:srcRect/>
          <a:stretch/>
        </p:blipFill>
        <p:spPr>
          <a:xfrm>
            <a:off x="8250287" y="2232175"/>
            <a:ext cx="2861024" cy="2850569"/>
          </a:xfrm>
          <a:prstGeom prst="rect">
            <a:avLst/>
          </a:prstGeom>
        </p:spPr>
      </p:pic>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p:txBody>
          <a:bodyPr/>
          <a:lstStyle/>
          <a:p>
            <a:r>
              <a:rPr lang="en-US" dirty="0" err="1"/>
              <a:t>sqlmap</a:t>
            </a:r>
            <a:endParaRPr lang="en-US" dirty="0"/>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p:txBody>
          <a:bodyPr/>
          <a:lstStyle/>
          <a:p>
            <a:r>
              <a:rPr lang="en-US" dirty="0" err="1"/>
              <a:t>nussus</a:t>
            </a:r>
            <a:endParaRPr lang="en-US" dirty="0"/>
          </a:p>
        </p:txBody>
      </p:sp>
      <p:sp>
        <p:nvSpPr>
          <p:cNvPr id="24" name="Text Placeholder 23">
            <a:extLst>
              <a:ext uri="{FF2B5EF4-FFF2-40B4-BE49-F238E27FC236}">
                <a16:creationId xmlns:a16="http://schemas.microsoft.com/office/drawing/2014/main" id="{996C3DD2-045C-6945-B783-8067FCC3CDF9}"/>
              </a:ext>
            </a:extLst>
          </p:cNvPr>
          <p:cNvSpPr>
            <a:spLocks noGrp="1"/>
          </p:cNvSpPr>
          <p:nvPr>
            <p:ph type="body" sz="half" idx="17"/>
          </p:nvPr>
        </p:nvSpPr>
        <p:spPr/>
        <p:txBody>
          <a:bodyPr/>
          <a:lstStyle/>
          <a:p>
            <a:r>
              <a:rPr lang="en-US" dirty="0" err="1"/>
              <a:t>phpmyadmin</a:t>
            </a:r>
            <a:endParaRPr lang="en-US" dirty="0"/>
          </a:p>
        </p:txBody>
      </p:sp>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dirty="0"/>
              <a:t>Tools used in </a:t>
            </a:r>
            <a:r>
              <a:rPr lang="en-US" dirty="0" err="1"/>
              <a:t>sql</a:t>
            </a:r>
            <a:r>
              <a:rPr lang="en-US" dirty="0"/>
              <a:t> injection</a:t>
            </a:r>
          </a:p>
        </p:txBody>
      </p:sp>
    </p:spTree>
    <p:extLst>
      <p:ext uri="{BB962C8B-B14F-4D97-AF65-F5344CB8AC3E}">
        <p14:creationId xmlns:p14="http://schemas.microsoft.com/office/powerpoint/2010/main" val="1640389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t="2431" r="22775" b="25206"/>
          <a:stretch/>
        </p:blipFill>
        <p:spPr>
          <a:xfrm>
            <a:off x="5924550" y="633875"/>
            <a:ext cx="5632450" cy="5591175"/>
          </a:xfrm>
        </p:spPr>
      </p:pic>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1097280" y="942870"/>
            <a:ext cx="4562740" cy="1292750"/>
          </a:xfrm>
        </p:spPr>
        <p:txBody>
          <a:bodyPr/>
          <a:lstStyle/>
          <a:p>
            <a:r>
              <a:rPr lang="en-US" dirty="0" err="1"/>
              <a:t>sqlmap</a:t>
            </a:r>
            <a:endParaRPr lang="en-US" dirty="0"/>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a:xfrm>
            <a:off x="1097280" y="1900340"/>
            <a:ext cx="4157296" cy="4134700"/>
          </a:xfrm>
        </p:spPr>
        <p:txBody>
          <a:bodyPr>
            <a:normAutofit fontScale="85000" lnSpcReduction="10000"/>
          </a:bodyPr>
          <a:lstStyle/>
          <a:p>
            <a:pPr marL="285750" indent="-285750">
              <a:lnSpc>
                <a:spcPts val="2000"/>
              </a:lnSpc>
              <a:buFont typeface="Arial" panose="020B0604020202020204" pitchFamily="34" charset="0"/>
              <a:buChar char="•"/>
            </a:pPr>
            <a:r>
              <a:rPr lang="en-US" dirty="0"/>
              <a:t>URL Targeting: Specify the target URL of the vulnerable web application. </a:t>
            </a:r>
          </a:p>
          <a:p>
            <a:pPr marL="285750" indent="-285750">
              <a:lnSpc>
                <a:spcPts val="2000"/>
              </a:lnSpc>
              <a:buFont typeface="Arial" panose="020B0604020202020204" pitchFamily="34" charset="0"/>
              <a:buChar char="•"/>
            </a:pPr>
            <a:r>
              <a:rPr lang="en-US" dirty="0"/>
              <a:t>Detection: </a:t>
            </a:r>
            <a:r>
              <a:rPr lang="en-US" dirty="0" err="1"/>
              <a:t>SQLMap</a:t>
            </a:r>
            <a:r>
              <a:rPr lang="en-US" dirty="0"/>
              <a:t> analyzes the target and automatically detects potential SQL injection points. </a:t>
            </a:r>
          </a:p>
          <a:p>
            <a:pPr marL="285750" indent="-285750">
              <a:lnSpc>
                <a:spcPts val="2000"/>
              </a:lnSpc>
              <a:buFont typeface="Arial" panose="020B0604020202020204" pitchFamily="34" charset="0"/>
              <a:buChar char="•"/>
            </a:pPr>
            <a:r>
              <a:rPr lang="en-US" dirty="0"/>
              <a:t>Exploitation: Exploit the detected vulnerabilities to extract information from the database. </a:t>
            </a:r>
          </a:p>
          <a:p>
            <a:pPr marL="285750" indent="-285750">
              <a:lnSpc>
                <a:spcPts val="2000"/>
              </a:lnSpc>
              <a:buFont typeface="Arial" panose="020B0604020202020204" pitchFamily="34" charset="0"/>
              <a:buChar char="•"/>
            </a:pPr>
            <a:r>
              <a:rPr lang="en-US" dirty="0"/>
              <a:t>Enumeration: Enumerate and extract data from databases, tables, and columns. </a:t>
            </a:r>
          </a:p>
          <a:p>
            <a:pPr marL="285750" indent="-285750">
              <a:lnSpc>
                <a:spcPts val="2000"/>
              </a:lnSpc>
              <a:buFont typeface="Arial" panose="020B0604020202020204" pitchFamily="34" charset="0"/>
              <a:buChar char="•"/>
            </a:pPr>
            <a:r>
              <a:rPr lang="en-US" dirty="0"/>
              <a:t>Post-Exploitation: Execute additional commands to extend the exploitation process.</a:t>
            </a:r>
          </a:p>
        </p:txBody>
      </p:sp>
      <p:pic>
        <p:nvPicPr>
          <p:cNvPr id="2" name="Indepth Sqlmap Tutorial in Hindi _ SQL injection with sqlmap _ How to use sqlmap.">
            <a:hlinkClick r:id="" action="ppaction://media"/>
            <a:extLst>
              <a:ext uri="{FF2B5EF4-FFF2-40B4-BE49-F238E27FC236}">
                <a16:creationId xmlns:a16="http://schemas.microsoft.com/office/drawing/2014/main" id="{A188580B-EE49-D9CA-812A-30C9852B1FF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8" r="37685" b="8"/>
          <a:stretch>
            <a:fillRect/>
          </a:stretch>
        </p:blipFill>
        <p:spPr>
          <a:xfrm>
            <a:off x="5924550" y="632949"/>
            <a:ext cx="5632450" cy="5591175"/>
          </a:xfrm>
          <a:prstGeom prst="rect">
            <a:avLst/>
          </a:prstGeom>
        </p:spPr>
      </p:pic>
    </p:spTree>
    <p:extLst>
      <p:ext uri="{BB962C8B-B14F-4D97-AF65-F5344CB8AC3E}">
        <p14:creationId xmlns:p14="http://schemas.microsoft.com/office/powerpoint/2010/main" val="4037376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75916">
        <p15:prstTrans prst="peelOff"/>
      </p:transition>
    </mc:Choice>
    <mc:Fallback>
      <p:transition spd="slow" advTm="475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l="15673" t="13971" r="7149" b="19573"/>
          <a:stretch/>
        </p:blipFill>
        <p:spPr>
          <a:xfrm>
            <a:off x="5336434" y="1305770"/>
            <a:ext cx="6195166" cy="4246460"/>
          </a:xfrm>
        </p:spPr>
      </p:pic>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1097280" y="942870"/>
            <a:ext cx="4562740" cy="1292750"/>
          </a:xfrm>
        </p:spPr>
        <p:txBody>
          <a:bodyPr/>
          <a:lstStyle/>
          <a:p>
            <a:r>
              <a:rPr lang="en-US" dirty="0" err="1"/>
              <a:t>nessus</a:t>
            </a:r>
            <a:endParaRPr lang="en-US" dirty="0"/>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a:xfrm>
            <a:off x="1097280" y="1900340"/>
            <a:ext cx="4157296" cy="4246460"/>
          </a:xfrm>
        </p:spPr>
        <p:txBody>
          <a:bodyPr>
            <a:normAutofit fontScale="77500" lnSpcReduction="20000"/>
          </a:bodyPr>
          <a:lstStyle/>
          <a:p>
            <a:pPr marL="285750" indent="-285750">
              <a:lnSpc>
                <a:spcPts val="2000"/>
              </a:lnSpc>
              <a:buFont typeface="Arial" panose="020B0604020202020204" pitchFamily="34" charset="0"/>
              <a:buChar char="•"/>
            </a:pPr>
            <a:r>
              <a:rPr lang="en-US" dirty="0"/>
              <a:t>Target Specification: Define the scope by specifying target IP addresses, domains, or networks. </a:t>
            </a:r>
          </a:p>
          <a:p>
            <a:pPr marL="285750" indent="-285750">
              <a:lnSpc>
                <a:spcPts val="2000"/>
              </a:lnSpc>
              <a:buFont typeface="Arial" panose="020B0604020202020204" pitchFamily="34" charset="0"/>
              <a:buChar char="•"/>
            </a:pPr>
            <a:r>
              <a:rPr lang="en-US" dirty="0"/>
              <a:t>Scanning: Nessus conducts vulnerability scans using a variety of plugins and techniques. </a:t>
            </a:r>
          </a:p>
          <a:p>
            <a:pPr marL="285750" indent="-285750">
              <a:lnSpc>
                <a:spcPts val="2000"/>
              </a:lnSpc>
              <a:buFont typeface="Arial" panose="020B0604020202020204" pitchFamily="34" charset="0"/>
              <a:buChar char="•"/>
            </a:pPr>
            <a:r>
              <a:rPr lang="en-US" dirty="0"/>
              <a:t>Vulnerability Detection: Identify and categorize vulnerabilities based on severity levels. </a:t>
            </a:r>
          </a:p>
          <a:p>
            <a:pPr marL="285750" indent="-285750">
              <a:lnSpc>
                <a:spcPts val="2000"/>
              </a:lnSpc>
              <a:buFont typeface="Arial" panose="020B0604020202020204" pitchFamily="34" charset="0"/>
              <a:buChar char="•"/>
            </a:pPr>
            <a:r>
              <a:rPr lang="en-US" dirty="0"/>
              <a:t>Policy Compliance Checks: Assess systems against predefined policies and regulatory standards. </a:t>
            </a:r>
          </a:p>
          <a:p>
            <a:pPr marL="285750" indent="-285750">
              <a:lnSpc>
                <a:spcPts val="2000"/>
              </a:lnSpc>
              <a:buFont typeface="Arial" panose="020B0604020202020204" pitchFamily="34" charset="0"/>
              <a:buChar char="•"/>
            </a:pPr>
            <a:r>
              <a:rPr lang="en-US" dirty="0"/>
              <a:t>Reporting: Generate detailed reports with actionable insights and recommendations for remediation.</a:t>
            </a:r>
          </a:p>
        </p:txBody>
      </p:sp>
    </p:spTree>
    <p:extLst>
      <p:ext uri="{BB962C8B-B14F-4D97-AF65-F5344CB8AC3E}">
        <p14:creationId xmlns:p14="http://schemas.microsoft.com/office/powerpoint/2010/main" val="21075385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75916">
        <p15:prstTrans prst="peelOff"/>
      </p:transition>
    </mc:Choice>
    <mc:Fallback>
      <p:transition spd="slow" advTm="475916">
        <p:fade/>
      </p:transition>
    </mc:Fallback>
  </mc:AlternateContent>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D056C4-A927-4BAC-8BD5-4F73ED8EFD72}">
  <ds:schemaRefs>
    <ds:schemaRef ds:uri="http://schemas.microsoft.com/sharepoint/v3/contenttype/forms"/>
  </ds:schemaRefs>
</ds:datastoreItem>
</file>

<file path=customXml/itemProps2.xml><?xml version="1.0" encoding="utf-8"?>
<ds:datastoreItem xmlns:ds="http://schemas.openxmlformats.org/officeDocument/2006/customXml" ds:itemID="{BFDE7DE8-0743-4BE4-AE4C-DC7F07012C0F}">
  <ds:schemaRefs>
    <ds:schemaRef ds:uri="16c05727-aa75-4e4a-9b5f-8a80a1165891"/>
    <ds:schemaRef ds:uri="http://purl.org/dc/dcmitype/"/>
    <ds:schemaRef ds:uri="71af3243-3dd4-4a8d-8c0d-dd76da1f02a5"/>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FB4A24C-CCE9-4740-BAFA-219F1C86C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504</Words>
  <Application>Microsoft Office PowerPoint</Application>
  <PresentationFormat>Widescreen</PresentationFormat>
  <Paragraphs>51</Paragraphs>
  <Slides>10</Slides>
  <Notes>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RetrospectVTI</vt:lpstr>
      <vt:lpstr>SQL(i)</vt:lpstr>
      <vt:lpstr>Introduction</vt:lpstr>
      <vt:lpstr>HOW IT ARRIVES</vt:lpstr>
      <vt:lpstr>Exploitation sql Injection </vt:lpstr>
      <vt:lpstr>Exploitation techniques</vt:lpstr>
      <vt:lpstr>HOW TO PATCH </vt:lpstr>
      <vt:lpstr>Tools used in sql injection</vt:lpstr>
      <vt:lpstr>sqlmap</vt:lpstr>
      <vt:lpstr>nessus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2020-09-22T16:52:13Z</dcterms:created>
  <dcterms:modified xsi:type="dcterms:W3CDTF">2023-12-20T18:43:59Z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